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1b0d7528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1b0d7528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1f992f46e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1f992f46e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1f992f46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1f992f46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1f992f46e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1f992f46e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1f992f46e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1f992f46e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1f992f46e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61f992f46e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1f992f46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1f992f46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1f992f46e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1f992f46e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2d178108c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62d178108c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61f992f46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61f992f46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1b0d75283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1b0d7528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62d178108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62d178108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2d178108c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2d178108c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2d178108c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2d178108c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62d178108c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62d178108c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62d178108c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62d178108c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62d178108c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62d178108c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1b0d7528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1b0d7528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2d178108c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2d178108c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1f992f46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1f992f46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1b76e3b5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1b76e3b5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1b76e3b5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1b76e3b5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1f992f46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61f992f46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1f992f46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1f992f46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0.png"/><Relationship Id="rId4" Type="http://schemas.openxmlformats.org/officeDocument/2006/relationships/hyperlink" Target="https://bitcoin.org/bitcoin.pdf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Relationship Id="rId4" Type="http://schemas.openxmlformats.org/officeDocument/2006/relationships/image" Target="../media/image14.png"/><Relationship Id="rId5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54.png"/><Relationship Id="rId5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Relationship Id="rId4" Type="http://schemas.openxmlformats.org/officeDocument/2006/relationships/image" Target="../media/image20.png"/><Relationship Id="rId5" Type="http://schemas.openxmlformats.org/officeDocument/2006/relationships/hyperlink" Target="https://aragon.org/" TargetMode="External"/><Relationship Id="rId6" Type="http://schemas.openxmlformats.org/officeDocument/2006/relationships/hyperlink" Target="https://rinkeby.aragon.org/#/dappwalltest0" TargetMode="External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image" Target="../media/image31.png"/><Relationship Id="rId10" Type="http://schemas.openxmlformats.org/officeDocument/2006/relationships/image" Target="../media/image28.png"/><Relationship Id="rId13" Type="http://schemas.openxmlformats.org/officeDocument/2006/relationships/image" Target="../media/image39.png"/><Relationship Id="rId1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24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Relationship Id="rId5" Type="http://schemas.openxmlformats.org/officeDocument/2006/relationships/image" Target="../media/image26.png"/><Relationship Id="rId6" Type="http://schemas.openxmlformats.org/officeDocument/2006/relationships/image" Target="../media/image33.png"/><Relationship Id="rId7" Type="http://schemas.openxmlformats.org/officeDocument/2006/relationships/image" Target="../media/image37.png"/><Relationship Id="rId8" Type="http://schemas.openxmlformats.org/officeDocument/2006/relationships/image" Target="../media/image3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ethviewer.live/" TargetMode="External"/><Relationship Id="rId4" Type="http://schemas.openxmlformats.org/officeDocument/2006/relationships/image" Target="../media/image59.png"/><Relationship Id="rId5" Type="http://schemas.openxmlformats.org/officeDocument/2006/relationships/image" Target="../media/image5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1.png"/><Relationship Id="rId5" Type="http://schemas.openxmlformats.org/officeDocument/2006/relationships/image" Target="../media/image4.png"/><Relationship Id="rId6" Type="http://schemas.openxmlformats.org/officeDocument/2006/relationships/image" Target="../media/image4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2.png"/><Relationship Id="rId4" Type="http://schemas.openxmlformats.org/officeDocument/2006/relationships/image" Target="../media/image4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1.png"/><Relationship Id="rId4" Type="http://schemas.openxmlformats.org/officeDocument/2006/relationships/image" Target="../media/image5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4.png"/><Relationship Id="rId4" Type="http://schemas.openxmlformats.org/officeDocument/2006/relationships/image" Target="../media/image50.png"/></Relationships>
</file>

<file path=ppt/slides/_rels/slide24.xml.rels><?xml version="1.0" encoding="UTF-8" standalone="yes"?><Relationships xmlns="http://schemas.openxmlformats.org/package/2006/relationships"><Relationship Id="rId10" Type="http://schemas.openxmlformats.org/officeDocument/2006/relationships/image" Target="../media/image5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5.png"/><Relationship Id="rId4" Type="http://schemas.openxmlformats.org/officeDocument/2006/relationships/image" Target="../media/image48.png"/><Relationship Id="rId9" Type="http://schemas.openxmlformats.org/officeDocument/2006/relationships/image" Target="../media/image56.png"/><Relationship Id="rId5" Type="http://schemas.openxmlformats.org/officeDocument/2006/relationships/image" Target="../media/image46.png"/><Relationship Id="rId6" Type="http://schemas.openxmlformats.org/officeDocument/2006/relationships/image" Target="../media/image49.png"/><Relationship Id="rId7" Type="http://schemas.openxmlformats.org/officeDocument/2006/relationships/image" Target="../media/image52.png"/><Relationship Id="rId8" Type="http://schemas.openxmlformats.org/officeDocument/2006/relationships/image" Target="../media/image57.png"/></Relationships>
</file>

<file path=ppt/slides/_rels/slide25.xml.rels><?xml version="1.0" encoding="UTF-8" standalone="yes"?><Relationships xmlns="http://schemas.openxmlformats.org/package/2006/relationships"><Relationship Id="rId11" Type="http://schemas.openxmlformats.org/officeDocument/2006/relationships/image" Target="../media/image31.png"/><Relationship Id="rId10" Type="http://schemas.openxmlformats.org/officeDocument/2006/relationships/image" Target="../media/image28.png"/><Relationship Id="rId13" Type="http://schemas.openxmlformats.org/officeDocument/2006/relationships/image" Target="../media/image39.png"/><Relationship Id="rId1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Relationship Id="rId4" Type="http://schemas.openxmlformats.org/officeDocument/2006/relationships/image" Target="../media/image24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Relationship Id="rId5" Type="http://schemas.openxmlformats.org/officeDocument/2006/relationships/image" Target="../media/image26.png"/><Relationship Id="rId6" Type="http://schemas.openxmlformats.org/officeDocument/2006/relationships/image" Target="../media/image33.png"/><Relationship Id="rId7" Type="http://schemas.openxmlformats.org/officeDocument/2006/relationships/image" Target="../media/image37.png"/><Relationship Id="rId8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hackernoon.com/wtf-is-the-blockchain-1da89ba19348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0100" y="257975"/>
            <a:ext cx="4837224" cy="154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450" y="2110254"/>
            <a:ext cx="4164549" cy="2626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0000" y="2571748"/>
            <a:ext cx="3257325" cy="188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7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/>
        </p:nvSpPr>
        <p:spPr>
          <a:xfrm>
            <a:off x="433325" y="510550"/>
            <a:ext cx="8068500" cy="9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La primera blockchain</a:t>
            </a:r>
            <a:endParaRPr sz="3000"/>
          </a:p>
        </p:txBody>
      </p:sp>
      <p:sp>
        <p:nvSpPr>
          <p:cNvPr id="136" name="Google Shape;136;p22"/>
          <p:cNvSpPr txBox="1"/>
          <p:nvPr/>
        </p:nvSpPr>
        <p:spPr>
          <a:xfrm>
            <a:off x="145350" y="4537225"/>
            <a:ext cx="16872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Link al whitepaper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225" y="1939100"/>
            <a:ext cx="2994550" cy="299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"/>
          <p:cNvSpPr txBox="1"/>
          <p:nvPr/>
        </p:nvSpPr>
        <p:spPr>
          <a:xfrm>
            <a:off x="476550" y="312225"/>
            <a:ext cx="49956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bitcoin ≠ Bitcoin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Criptomoneda ≠ Blockchain</a:t>
            </a:r>
            <a:endParaRPr b="1" sz="1800"/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5025" y="590700"/>
            <a:ext cx="3544225" cy="354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1175" y="1088200"/>
            <a:ext cx="6081644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4"/>
          <p:cNvSpPr txBox="1"/>
          <p:nvPr/>
        </p:nvSpPr>
        <p:spPr>
          <a:xfrm>
            <a:off x="425900" y="65525"/>
            <a:ext cx="28173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Redes tradicionales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Servidores centralizados, instituciones, intermediarios con autoridad única</a:t>
            </a:r>
            <a:endParaRPr sz="1200"/>
          </a:p>
        </p:txBody>
      </p:sp>
      <p:sp>
        <p:nvSpPr>
          <p:cNvPr id="152" name="Google Shape;152;p24"/>
          <p:cNvSpPr txBox="1"/>
          <p:nvPr/>
        </p:nvSpPr>
        <p:spPr>
          <a:xfrm>
            <a:off x="3212400" y="65525"/>
            <a:ext cx="27192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Redes permisionadas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Oligarquía. Unos cuantos participantes designados aseguran la red. Servidores repartidos</a:t>
            </a:r>
            <a:endParaRPr sz="1200"/>
          </a:p>
        </p:txBody>
      </p:sp>
      <p:sp>
        <p:nvSpPr>
          <p:cNvPr id="153" name="Google Shape;153;p24"/>
          <p:cNvSpPr txBox="1"/>
          <p:nvPr/>
        </p:nvSpPr>
        <p:spPr>
          <a:xfrm>
            <a:off x="5931600" y="65525"/>
            <a:ext cx="23967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Redes distribuidas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Sin rangos. Los participantes son intercambiables. Todos aseguran la red por igual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563" y="611050"/>
            <a:ext cx="6829425" cy="437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5"/>
          <p:cNvSpPr txBox="1"/>
          <p:nvPr/>
        </p:nvSpPr>
        <p:spPr>
          <a:xfrm>
            <a:off x="5225375" y="147550"/>
            <a:ext cx="2784600" cy="4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Internet del Valor o del Dinero</a:t>
            </a:r>
            <a:endParaRPr b="1"/>
          </a:p>
        </p:txBody>
      </p:sp>
      <p:sp>
        <p:nvSpPr>
          <p:cNvPr id="160" name="Google Shape;160;p25"/>
          <p:cNvSpPr txBox="1"/>
          <p:nvPr/>
        </p:nvSpPr>
        <p:spPr>
          <a:xfrm>
            <a:off x="1954250" y="147550"/>
            <a:ext cx="2538900" cy="4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Internet de la Información</a:t>
            </a:r>
            <a:endParaRPr b="1"/>
          </a:p>
        </p:txBody>
      </p:sp>
      <p:cxnSp>
        <p:nvCxnSpPr>
          <p:cNvPr id="161" name="Google Shape;161;p25"/>
          <p:cNvCxnSpPr/>
          <p:nvPr/>
        </p:nvCxnSpPr>
        <p:spPr>
          <a:xfrm flipH="1">
            <a:off x="4493138" y="377350"/>
            <a:ext cx="6831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700" y="47650"/>
            <a:ext cx="7731625" cy="504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700" y="1510548"/>
            <a:ext cx="5617200" cy="2938926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884550" y="245675"/>
            <a:ext cx="7993800" cy="9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Historia de la blockchain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Después de Bitcoin...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73" name="Google Shape;17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3750" y="774850"/>
            <a:ext cx="1878798" cy="2146527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7"/>
          <p:cNvSpPr txBox="1"/>
          <p:nvPr/>
        </p:nvSpPr>
        <p:spPr>
          <a:xfrm>
            <a:off x="6750325" y="2194975"/>
            <a:ext cx="12777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Ethereum</a:t>
            </a:r>
            <a:endParaRPr b="1"/>
          </a:p>
        </p:txBody>
      </p:sp>
      <p:pic>
        <p:nvPicPr>
          <p:cNvPr id="175" name="Google Shape;17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50325" y="2855850"/>
            <a:ext cx="1984175" cy="17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7"/>
          <p:cNvSpPr txBox="1"/>
          <p:nvPr/>
        </p:nvSpPr>
        <p:spPr>
          <a:xfrm>
            <a:off x="6999450" y="4739650"/>
            <a:ext cx="18789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Vitalik Buterin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17925"/>
            <a:ext cx="3324774" cy="223382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8"/>
          <p:cNvSpPr txBox="1"/>
          <p:nvPr/>
        </p:nvSpPr>
        <p:spPr>
          <a:xfrm>
            <a:off x="1084575" y="213625"/>
            <a:ext cx="714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Aplicaciones de la blockchain… sólo las empezamos a vislumbrar</a:t>
            </a:r>
            <a:endParaRPr sz="1800"/>
          </a:p>
        </p:txBody>
      </p:sp>
      <p:sp>
        <p:nvSpPr>
          <p:cNvPr id="184" name="Google Shape;184;p28"/>
          <p:cNvSpPr txBox="1"/>
          <p:nvPr/>
        </p:nvSpPr>
        <p:spPr>
          <a:xfrm>
            <a:off x="1539750" y="3655375"/>
            <a:ext cx="12450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IoT</a:t>
            </a:r>
            <a:endParaRPr sz="2400"/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1075" y="2686424"/>
            <a:ext cx="3121377" cy="212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8"/>
          <p:cNvSpPr txBox="1"/>
          <p:nvPr/>
        </p:nvSpPr>
        <p:spPr>
          <a:xfrm>
            <a:off x="4754525" y="4373625"/>
            <a:ext cx="982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DeFi</a:t>
            </a:r>
            <a:endParaRPr sz="2400"/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7725" y="993462"/>
            <a:ext cx="2476391" cy="1485837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8"/>
          <p:cNvSpPr txBox="1"/>
          <p:nvPr/>
        </p:nvSpPr>
        <p:spPr>
          <a:xfrm>
            <a:off x="6574163" y="2020600"/>
            <a:ext cx="16152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Identidad</a:t>
            </a:r>
            <a:endParaRPr sz="2400"/>
          </a:p>
        </p:txBody>
      </p:sp>
      <p:sp>
        <p:nvSpPr>
          <p:cNvPr id="189" name="Google Shape;189;p28"/>
          <p:cNvSpPr txBox="1"/>
          <p:nvPr/>
        </p:nvSpPr>
        <p:spPr>
          <a:xfrm>
            <a:off x="311700" y="4316625"/>
            <a:ext cx="4128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Implicaciones: </a:t>
            </a:r>
            <a:r>
              <a:rPr lang="en-GB" sz="1200"/>
              <a:t>banca, entidades crediticias, sanidad, seguros, distribución de creaciones artísticas (discográficas y editoriales), gobierno...</a:t>
            </a:r>
            <a:endParaRPr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/>
        </p:nvSpPr>
        <p:spPr>
          <a:xfrm>
            <a:off x="835875" y="197875"/>
            <a:ext cx="73356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La blockchain: 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una máquina de </a:t>
            </a:r>
            <a:r>
              <a:rPr b="1" lang="en-GB" sz="1800"/>
              <a:t>consenso. </a:t>
            </a:r>
            <a:r>
              <a:rPr lang="en-GB" sz="1800"/>
              <a:t>Su capacidad de cambio</a:t>
            </a:r>
            <a:r>
              <a:rPr lang="en-GB" sz="1800"/>
              <a:t> social</a:t>
            </a:r>
            <a:endParaRPr sz="1800"/>
          </a:p>
        </p:txBody>
      </p:sp>
      <p:pic>
        <p:nvPicPr>
          <p:cNvPr id="195" name="Google Shape;19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537" y="1053775"/>
            <a:ext cx="5711029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725" y="1053775"/>
            <a:ext cx="1511126" cy="159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9"/>
          <p:cNvSpPr txBox="1"/>
          <p:nvPr/>
        </p:nvSpPr>
        <p:spPr>
          <a:xfrm>
            <a:off x="163800" y="4013250"/>
            <a:ext cx="32268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DAO: O</a:t>
            </a:r>
            <a:r>
              <a:rPr lang="en-GB" sz="1800"/>
              <a:t>rganización</a:t>
            </a:r>
            <a:r>
              <a:rPr b="1" lang="en-GB" sz="1800"/>
              <a:t> D</a:t>
            </a:r>
            <a:r>
              <a:rPr lang="en-GB" sz="1800"/>
              <a:t>escentralizada</a:t>
            </a:r>
            <a:r>
              <a:rPr b="1" lang="en-GB" sz="1800"/>
              <a:t> A</a:t>
            </a:r>
            <a:r>
              <a:rPr lang="en-GB" sz="1800"/>
              <a:t>utónoma</a:t>
            </a:r>
            <a:endParaRPr sz="1800"/>
          </a:p>
        </p:txBody>
      </p:sp>
      <p:sp>
        <p:nvSpPr>
          <p:cNvPr id="198" name="Google Shape;198;p29"/>
          <p:cNvSpPr txBox="1"/>
          <p:nvPr/>
        </p:nvSpPr>
        <p:spPr>
          <a:xfrm>
            <a:off x="163800" y="2349900"/>
            <a:ext cx="10023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5"/>
              </a:rPr>
              <a:t>Aragon</a:t>
            </a:r>
            <a:endParaRPr/>
          </a:p>
        </p:txBody>
      </p:sp>
      <p:sp>
        <p:nvSpPr>
          <p:cNvPr id="199" name="Google Shape;199;p29"/>
          <p:cNvSpPr txBox="1"/>
          <p:nvPr/>
        </p:nvSpPr>
        <p:spPr>
          <a:xfrm>
            <a:off x="7567825" y="4424700"/>
            <a:ext cx="12942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6"/>
              </a:rPr>
              <a:t>My DAO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0"/>
          <p:cNvSpPr txBox="1"/>
          <p:nvPr/>
        </p:nvSpPr>
        <p:spPr>
          <a:xfrm>
            <a:off x="2915913" y="2054225"/>
            <a:ext cx="30000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¿Preguntas?</a:t>
            </a:r>
            <a:endParaRPr b="1" sz="3600"/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218" y="1890976"/>
            <a:ext cx="1345355" cy="1244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2546" y="445024"/>
            <a:ext cx="1158505" cy="107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0600" y="4085575"/>
            <a:ext cx="736700" cy="77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14337" y="3808812"/>
            <a:ext cx="634926" cy="634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17725" y="3364725"/>
            <a:ext cx="1345350" cy="1406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77250" y="358624"/>
            <a:ext cx="1244448" cy="1244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" y="3862200"/>
            <a:ext cx="1477242" cy="77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257300" y="2274513"/>
            <a:ext cx="2244474" cy="117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336825" y="290913"/>
            <a:ext cx="1677949" cy="8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807068" y="965699"/>
            <a:ext cx="1905106" cy="107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135050" y="1017724"/>
            <a:ext cx="2346000" cy="131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295300" y="3022151"/>
            <a:ext cx="2500973" cy="117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1"/>
          <p:cNvSpPr txBox="1"/>
          <p:nvPr/>
        </p:nvSpPr>
        <p:spPr>
          <a:xfrm>
            <a:off x="2547100" y="361500"/>
            <a:ext cx="64254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La Blockchain en vivo</a:t>
            </a:r>
            <a:endParaRPr sz="2400"/>
          </a:p>
        </p:txBody>
      </p:sp>
      <p:sp>
        <p:nvSpPr>
          <p:cNvPr id="224" name="Google Shape;224;p31"/>
          <p:cNvSpPr txBox="1"/>
          <p:nvPr/>
        </p:nvSpPr>
        <p:spPr>
          <a:xfrm>
            <a:off x="3188000" y="1017725"/>
            <a:ext cx="4272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u="sng">
                <a:solidFill>
                  <a:schemeClr val="hlink"/>
                </a:solidFill>
                <a:hlinkClick r:id="rId3"/>
              </a:rPr>
              <a:t>http://ethviewer.live/</a:t>
            </a:r>
            <a:endParaRPr/>
          </a:p>
        </p:txBody>
      </p:sp>
      <p:pic>
        <p:nvPicPr>
          <p:cNvPr id="225" name="Google Shape;22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838" y="1590425"/>
            <a:ext cx="8316331" cy="324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8725" y="640350"/>
            <a:ext cx="725650" cy="67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 Colmeneros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7375" y="445025"/>
            <a:ext cx="1619126" cy="155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825" y="1547475"/>
            <a:ext cx="4333650" cy="3250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45375" y="2571750"/>
            <a:ext cx="1619125" cy="16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0712" y="2900475"/>
            <a:ext cx="1282224" cy="96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00" y="1120825"/>
            <a:ext cx="8229792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2"/>
          <p:cNvSpPr txBox="1"/>
          <p:nvPr/>
        </p:nvSpPr>
        <p:spPr>
          <a:xfrm>
            <a:off x="2345300" y="378575"/>
            <a:ext cx="59160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Clave privada &amp; clave pública</a:t>
            </a:r>
            <a:endParaRPr sz="2400"/>
          </a:p>
        </p:txBody>
      </p:sp>
      <p:sp>
        <p:nvSpPr>
          <p:cNvPr id="234" name="Google Shape;234;p32"/>
          <p:cNvSpPr txBox="1"/>
          <p:nvPr/>
        </p:nvSpPr>
        <p:spPr>
          <a:xfrm>
            <a:off x="2103425" y="2481300"/>
            <a:ext cx="30237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73763"/>
                </a:solidFill>
              </a:rPr>
              <a:t>Número de cuenta</a:t>
            </a:r>
            <a:endParaRPr>
              <a:solidFill>
                <a:srgbClr val="073763"/>
              </a:solidFill>
            </a:endParaRPr>
          </a:p>
        </p:txBody>
      </p:sp>
      <p:pic>
        <p:nvPicPr>
          <p:cNvPr id="235" name="Google Shape;23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3575" y="0"/>
            <a:ext cx="2470424" cy="127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2"/>
          <p:cNvSpPr txBox="1"/>
          <p:nvPr/>
        </p:nvSpPr>
        <p:spPr>
          <a:xfrm>
            <a:off x="5948700" y="4584775"/>
            <a:ext cx="3195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73763"/>
                </a:solidFill>
              </a:rPr>
              <a:t>La contraseña en el banco digital</a:t>
            </a:r>
            <a:endParaRPr>
              <a:solidFill>
                <a:srgbClr val="073763"/>
              </a:solidFill>
            </a:endParaRPr>
          </a:p>
        </p:txBody>
      </p:sp>
      <p:cxnSp>
        <p:nvCxnSpPr>
          <p:cNvPr id="237" name="Google Shape;237;p32"/>
          <p:cNvCxnSpPr/>
          <p:nvPr/>
        </p:nvCxnSpPr>
        <p:spPr>
          <a:xfrm rot="10800000">
            <a:off x="6030850" y="4091750"/>
            <a:ext cx="230100" cy="52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3"/>
          <p:cNvSpPr txBox="1"/>
          <p:nvPr/>
        </p:nvSpPr>
        <p:spPr>
          <a:xfrm>
            <a:off x="2908625" y="312225"/>
            <a:ext cx="5209200" cy="12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Sistema de incentivos</a:t>
            </a:r>
            <a:endParaRPr sz="2400"/>
          </a:p>
        </p:txBody>
      </p:sp>
      <p:pic>
        <p:nvPicPr>
          <p:cNvPr id="244" name="Google Shape;24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3725" y="312225"/>
            <a:ext cx="1454001" cy="145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2325" y="1224200"/>
            <a:ext cx="4529000" cy="354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 txBox="1"/>
          <p:nvPr>
            <p:ph type="title"/>
          </p:nvPr>
        </p:nvSpPr>
        <p:spPr>
          <a:xfrm>
            <a:off x="493750" y="410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4"/>
          <p:cNvSpPr txBox="1"/>
          <p:nvPr/>
        </p:nvSpPr>
        <p:spPr>
          <a:xfrm>
            <a:off x="2367625" y="179475"/>
            <a:ext cx="50286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Las capas de la blockchain</a:t>
            </a:r>
            <a:endParaRPr sz="2400"/>
          </a:p>
        </p:txBody>
      </p:sp>
      <p:pic>
        <p:nvPicPr>
          <p:cNvPr id="252" name="Google Shape;25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700" y="907750"/>
            <a:ext cx="6121525" cy="385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4"/>
          <p:cNvSpPr txBox="1"/>
          <p:nvPr/>
        </p:nvSpPr>
        <p:spPr>
          <a:xfrm>
            <a:off x="5177875" y="3050475"/>
            <a:ext cx="39144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</a:t>
            </a:r>
            <a:r>
              <a:rPr b="1" lang="en-GB"/>
              <a:t>mecanismo de consenso</a:t>
            </a:r>
            <a:r>
              <a:rPr lang="en-GB"/>
              <a:t> es la infraestructura. Un mismo mecanismo puede ser usado por muchas blockchains.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Igual que toda la web la accedemos a través del protocolo HTTP/TCP, o todos los bancos comparten el mismo sistema financiero y legal.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4"/>
          <p:cNvSpPr/>
          <p:nvPr/>
        </p:nvSpPr>
        <p:spPr>
          <a:xfrm>
            <a:off x="4734075" y="3653600"/>
            <a:ext cx="523500" cy="341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4"/>
          <p:cNvSpPr/>
          <p:nvPr/>
        </p:nvSpPr>
        <p:spPr>
          <a:xfrm>
            <a:off x="3744150" y="2208425"/>
            <a:ext cx="944400" cy="21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5"/>
                </a:solidFill>
              </a:rPr>
              <a:t>Blockchains</a:t>
            </a:r>
            <a:endParaRPr sz="1000">
              <a:solidFill>
                <a:schemeClr val="accent5"/>
              </a:solidFill>
            </a:endParaRPr>
          </a:p>
        </p:txBody>
      </p:sp>
      <p:sp>
        <p:nvSpPr>
          <p:cNvPr id="256" name="Google Shape;256;p34"/>
          <p:cNvSpPr txBox="1"/>
          <p:nvPr/>
        </p:nvSpPr>
        <p:spPr>
          <a:xfrm>
            <a:off x="4478025" y="1357025"/>
            <a:ext cx="10356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A64D79"/>
                </a:solidFill>
              </a:rPr>
              <a:t>DAOs, exploradores de bloque</a:t>
            </a:r>
            <a:endParaRPr sz="800">
              <a:solidFill>
                <a:srgbClr val="A64D79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5"/>
          <p:cNvSpPr txBox="1"/>
          <p:nvPr/>
        </p:nvSpPr>
        <p:spPr>
          <a:xfrm>
            <a:off x="2974375" y="213625"/>
            <a:ext cx="33528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Pruebas de consenso: </a:t>
            </a:r>
            <a:r>
              <a:rPr lang="en-GB" sz="1800"/>
              <a:t>la base de la blockchain</a:t>
            </a:r>
            <a:endParaRPr sz="1800"/>
          </a:p>
        </p:txBody>
      </p:sp>
      <p:pic>
        <p:nvPicPr>
          <p:cNvPr id="263" name="Google Shape;26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8875" y="933900"/>
            <a:ext cx="4570525" cy="3995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4" name="Google Shape;264;p35"/>
          <p:cNvCxnSpPr/>
          <p:nvPr/>
        </p:nvCxnSpPr>
        <p:spPr>
          <a:xfrm>
            <a:off x="6202000" y="774600"/>
            <a:ext cx="4323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35"/>
          <p:cNvSpPr txBox="1"/>
          <p:nvPr/>
        </p:nvSpPr>
        <p:spPr>
          <a:xfrm>
            <a:off x="6715800" y="933900"/>
            <a:ext cx="21165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Consensus algorithms or mechanisms</a:t>
            </a:r>
            <a:endParaRPr/>
          </a:p>
        </p:txBody>
      </p:sp>
      <p:sp>
        <p:nvSpPr>
          <p:cNvPr id="266" name="Google Shape;266;p35"/>
          <p:cNvSpPr txBox="1"/>
          <p:nvPr/>
        </p:nvSpPr>
        <p:spPr>
          <a:xfrm>
            <a:off x="0" y="4383575"/>
            <a:ext cx="55380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¿Cómo se decide qué sello es bueno?</a:t>
            </a:r>
            <a:endParaRPr sz="1500"/>
          </a:p>
        </p:txBody>
      </p:sp>
      <p:cxnSp>
        <p:nvCxnSpPr>
          <p:cNvPr id="267" name="Google Shape;267;p35"/>
          <p:cNvCxnSpPr/>
          <p:nvPr/>
        </p:nvCxnSpPr>
        <p:spPr>
          <a:xfrm>
            <a:off x="4244750" y="1832900"/>
            <a:ext cx="967200" cy="202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35"/>
          <p:cNvCxnSpPr/>
          <p:nvPr/>
        </p:nvCxnSpPr>
        <p:spPr>
          <a:xfrm flipH="1" rot="10800000">
            <a:off x="4062675" y="1730500"/>
            <a:ext cx="1058400" cy="215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35"/>
          <p:cNvCxnSpPr/>
          <p:nvPr/>
        </p:nvCxnSpPr>
        <p:spPr>
          <a:xfrm>
            <a:off x="3106800" y="2071875"/>
            <a:ext cx="2799300" cy="163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" name="Google Shape;270;p35"/>
          <p:cNvCxnSpPr/>
          <p:nvPr/>
        </p:nvCxnSpPr>
        <p:spPr>
          <a:xfrm>
            <a:off x="3311650" y="2891175"/>
            <a:ext cx="2583000" cy="2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Google Shape;271;p35"/>
          <p:cNvCxnSpPr/>
          <p:nvPr/>
        </p:nvCxnSpPr>
        <p:spPr>
          <a:xfrm flipH="1" rot="10800000">
            <a:off x="3300250" y="2105875"/>
            <a:ext cx="2662800" cy="155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2" name="Google Shape;272;p35"/>
          <p:cNvSpPr/>
          <p:nvPr/>
        </p:nvSpPr>
        <p:spPr>
          <a:xfrm>
            <a:off x="3892025" y="2703988"/>
            <a:ext cx="1239300" cy="455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Mecanismo de consenso</a:t>
            </a:r>
            <a:endParaRPr/>
          </a:p>
        </p:txBody>
      </p:sp>
      <p:pic>
        <p:nvPicPr>
          <p:cNvPr id="273" name="Google Shape;27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5125" y="2438125"/>
            <a:ext cx="604601" cy="525051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5"/>
          <p:cNvSpPr txBox="1"/>
          <p:nvPr/>
        </p:nvSpPr>
        <p:spPr>
          <a:xfrm>
            <a:off x="5906100" y="4319275"/>
            <a:ext cx="3186300" cy="9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caja mágica es sólo una forma de hacerlo...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6"/>
          <p:cNvSpPr txBox="1"/>
          <p:nvPr/>
        </p:nvSpPr>
        <p:spPr>
          <a:xfrm>
            <a:off x="2974375" y="213625"/>
            <a:ext cx="33528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Pruebas de consenso: </a:t>
            </a:r>
            <a:r>
              <a:rPr lang="en-GB"/>
              <a:t>lista no exhaustiva</a:t>
            </a:r>
            <a:endParaRPr/>
          </a:p>
        </p:txBody>
      </p:sp>
      <p:pic>
        <p:nvPicPr>
          <p:cNvPr id="281" name="Google Shape;28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000" y="1539513"/>
            <a:ext cx="3133725" cy="18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6"/>
          <p:cNvSpPr txBox="1"/>
          <p:nvPr/>
        </p:nvSpPr>
        <p:spPr>
          <a:xfrm>
            <a:off x="1684713" y="1060325"/>
            <a:ext cx="23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/>
              <a:t>Proof of Work</a:t>
            </a:r>
            <a:endParaRPr b="1" i="1" sz="1800"/>
          </a:p>
        </p:txBody>
      </p:sp>
      <p:pic>
        <p:nvPicPr>
          <p:cNvPr id="283" name="Google Shape;28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1075" y="1582388"/>
            <a:ext cx="2581275" cy="1781175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6"/>
          <p:cNvSpPr txBox="1"/>
          <p:nvPr/>
        </p:nvSpPr>
        <p:spPr>
          <a:xfrm>
            <a:off x="5848588" y="1060325"/>
            <a:ext cx="23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/>
              <a:t>Proof of Stake</a:t>
            </a:r>
            <a:endParaRPr b="1" i="1" sz="1800"/>
          </a:p>
        </p:txBody>
      </p:sp>
      <p:sp>
        <p:nvSpPr>
          <p:cNvPr id="285" name="Google Shape;285;p36"/>
          <p:cNvSpPr/>
          <p:nvPr/>
        </p:nvSpPr>
        <p:spPr>
          <a:xfrm>
            <a:off x="4699925" y="1043600"/>
            <a:ext cx="943800" cy="781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6"/>
          <p:cNvSpPr txBox="1"/>
          <p:nvPr/>
        </p:nvSpPr>
        <p:spPr>
          <a:xfrm>
            <a:off x="4699925" y="1010150"/>
            <a:ext cx="9438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PoS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Prueba de P</a:t>
            </a:r>
            <a:r>
              <a:rPr lang="en-GB" sz="1000"/>
              <a:t>articipación</a:t>
            </a:r>
            <a:endParaRPr sz="1000"/>
          </a:p>
        </p:txBody>
      </p:sp>
      <p:sp>
        <p:nvSpPr>
          <p:cNvPr id="287" name="Google Shape;287;p36"/>
          <p:cNvSpPr/>
          <p:nvPr/>
        </p:nvSpPr>
        <p:spPr>
          <a:xfrm>
            <a:off x="311700" y="989975"/>
            <a:ext cx="943800" cy="781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6"/>
          <p:cNvSpPr txBox="1"/>
          <p:nvPr/>
        </p:nvSpPr>
        <p:spPr>
          <a:xfrm>
            <a:off x="311700" y="956525"/>
            <a:ext cx="9438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PoW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Prueba de Trabajo</a:t>
            </a:r>
            <a:endParaRPr sz="1000"/>
          </a:p>
        </p:txBody>
      </p:sp>
      <p:cxnSp>
        <p:nvCxnSpPr>
          <p:cNvPr id="289" name="Google Shape;289;p36"/>
          <p:cNvCxnSpPr/>
          <p:nvPr/>
        </p:nvCxnSpPr>
        <p:spPr>
          <a:xfrm>
            <a:off x="4480950" y="1017725"/>
            <a:ext cx="14100" cy="2340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0" name="Google Shape;290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6350" y="3857125"/>
            <a:ext cx="435375" cy="43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6"/>
          <p:cNvSpPr/>
          <p:nvPr/>
        </p:nvSpPr>
        <p:spPr>
          <a:xfrm>
            <a:off x="528125" y="3961675"/>
            <a:ext cx="943800" cy="781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6"/>
          <p:cNvSpPr txBox="1"/>
          <p:nvPr/>
        </p:nvSpPr>
        <p:spPr>
          <a:xfrm>
            <a:off x="528125" y="3928225"/>
            <a:ext cx="9438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PoA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Prueba de Autoridad</a:t>
            </a:r>
            <a:endParaRPr sz="1000"/>
          </a:p>
        </p:txBody>
      </p:sp>
      <p:sp>
        <p:nvSpPr>
          <p:cNvPr id="293" name="Google Shape;293;p36"/>
          <p:cNvSpPr/>
          <p:nvPr/>
        </p:nvSpPr>
        <p:spPr>
          <a:xfrm>
            <a:off x="2728850" y="3961675"/>
            <a:ext cx="943800" cy="781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6"/>
          <p:cNvSpPr txBox="1"/>
          <p:nvPr/>
        </p:nvSpPr>
        <p:spPr>
          <a:xfrm>
            <a:off x="2728850" y="3928225"/>
            <a:ext cx="9438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PoET</a:t>
            </a:r>
            <a:endParaRPr sz="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Prueba de Tiempo pasado</a:t>
            </a:r>
            <a:endParaRPr sz="1000"/>
          </a:p>
        </p:txBody>
      </p:sp>
      <p:sp>
        <p:nvSpPr>
          <p:cNvPr id="295" name="Google Shape;295;p36"/>
          <p:cNvSpPr/>
          <p:nvPr/>
        </p:nvSpPr>
        <p:spPr>
          <a:xfrm>
            <a:off x="5111600" y="3961700"/>
            <a:ext cx="943800" cy="781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6"/>
          <p:cNvSpPr txBox="1"/>
          <p:nvPr/>
        </p:nvSpPr>
        <p:spPr>
          <a:xfrm>
            <a:off x="5111600" y="3928250"/>
            <a:ext cx="9438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PoI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Prueba de Identidad</a:t>
            </a:r>
            <a:endParaRPr sz="1000"/>
          </a:p>
        </p:txBody>
      </p:sp>
      <p:sp>
        <p:nvSpPr>
          <p:cNvPr id="297" name="Google Shape;297;p36"/>
          <p:cNvSpPr/>
          <p:nvPr/>
        </p:nvSpPr>
        <p:spPr>
          <a:xfrm>
            <a:off x="7346450" y="3961700"/>
            <a:ext cx="943800" cy="781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6"/>
          <p:cNvSpPr txBox="1"/>
          <p:nvPr/>
        </p:nvSpPr>
        <p:spPr>
          <a:xfrm>
            <a:off x="7346450" y="3928250"/>
            <a:ext cx="9438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PoB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Prueba de Quema</a:t>
            </a:r>
            <a:endParaRPr sz="1000"/>
          </a:p>
        </p:txBody>
      </p:sp>
      <p:cxnSp>
        <p:nvCxnSpPr>
          <p:cNvPr id="299" name="Google Shape;299;p36"/>
          <p:cNvCxnSpPr/>
          <p:nvPr/>
        </p:nvCxnSpPr>
        <p:spPr>
          <a:xfrm flipH="1" rot="10800000">
            <a:off x="762650" y="3619450"/>
            <a:ext cx="7021200" cy="11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0" name="Google Shape;300;p36"/>
          <p:cNvSpPr txBox="1"/>
          <p:nvPr/>
        </p:nvSpPr>
        <p:spPr>
          <a:xfrm>
            <a:off x="408275" y="4743200"/>
            <a:ext cx="1183500" cy="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Proof of Authority</a:t>
            </a:r>
            <a:endParaRPr i="1" sz="1000"/>
          </a:p>
        </p:txBody>
      </p:sp>
      <p:sp>
        <p:nvSpPr>
          <p:cNvPr id="301" name="Google Shape;301;p36"/>
          <p:cNvSpPr txBox="1"/>
          <p:nvPr/>
        </p:nvSpPr>
        <p:spPr>
          <a:xfrm>
            <a:off x="2609000" y="4743200"/>
            <a:ext cx="1183500" cy="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Proof of Elapsed Time</a:t>
            </a:r>
            <a:endParaRPr i="1" sz="1000"/>
          </a:p>
        </p:txBody>
      </p:sp>
      <p:sp>
        <p:nvSpPr>
          <p:cNvPr id="302" name="Google Shape;302;p36"/>
          <p:cNvSpPr txBox="1"/>
          <p:nvPr/>
        </p:nvSpPr>
        <p:spPr>
          <a:xfrm>
            <a:off x="5037275" y="4743200"/>
            <a:ext cx="1183500" cy="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Proof of Identity</a:t>
            </a:r>
            <a:endParaRPr i="1" sz="1000"/>
          </a:p>
        </p:txBody>
      </p:sp>
      <p:sp>
        <p:nvSpPr>
          <p:cNvPr id="303" name="Google Shape;303;p36"/>
          <p:cNvSpPr txBox="1"/>
          <p:nvPr/>
        </p:nvSpPr>
        <p:spPr>
          <a:xfrm>
            <a:off x="7346450" y="4743200"/>
            <a:ext cx="1183500" cy="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Proof of Burn</a:t>
            </a:r>
            <a:endParaRPr i="1" sz="1000"/>
          </a:p>
        </p:txBody>
      </p:sp>
      <p:pic>
        <p:nvPicPr>
          <p:cNvPr id="304" name="Google Shape;304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2650" y="1336100"/>
            <a:ext cx="435375" cy="4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51850" y="102402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93866" y="3928225"/>
            <a:ext cx="290853" cy="24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215600" y="3877500"/>
            <a:ext cx="346475" cy="34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983350" y="3886725"/>
            <a:ext cx="883039" cy="14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7"/>
          <p:cNvSpPr txBox="1"/>
          <p:nvPr/>
        </p:nvSpPr>
        <p:spPr>
          <a:xfrm>
            <a:off x="2915913" y="2054225"/>
            <a:ext cx="30000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¿Preguntas?</a:t>
            </a:r>
            <a:endParaRPr b="1" sz="3600"/>
          </a:p>
        </p:txBody>
      </p:sp>
      <p:pic>
        <p:nvPicPr>
          <p:cNvPr id="315" name="Google Shape;31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218" y="1890976"/>
            <a:ext cx="1345355" cy="1244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2546" y="445024"/>
            <a:ext cx="1158505" cy="107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0600" y="4085575"/>
            <a:ext cx="736700" cy="77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14337" y="3808812"/>
            <a:ext cx="634926" cy="634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17725" y="3364725"/>
            <a:ext cx="1345350" cy="1406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77250" y="358624"/>
            <a:ext cx="1244448" cy="1244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" y="3862200"/>
            <a:ext cx="1477242" cy="77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257300" y="2274513"/>
            <a:ext cx="2244474" cy="117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336825" y="290913"/>
            <a:ext cx="1677949" cy="8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3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807068" y="965699"/>
            <a:ext cx="1905106" cy="107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3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135050" y="1017724"/>
            <a:ext cx="2346000" cy="131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3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295300" y="3022151"/>
            <a:ext cx="2500973" cy="117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2382775" y="445025"/>
            <a:ext cx="8068500" cy="9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¿Qué es la blockchain?</a:t>
            </a:r>
            <a:endParaRPr sz="3000"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00050"/>
            <a:ext cx="9144000" cy="3048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" name="Google Shape;73;p15"/>
          <p:cNvCxnSpPr/>
          <p:nvPr/>
        </p:nvCxnSpPr>
        <p:spPr>
          <a:xfrm flipH="1" rot="10800000">
            <a:off x="2480950" y="445100"/>
            <a:ext cx="3936000" cy="716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5"/>
          <p:cNvCxnSpPr/>
          <p:nvPr/>
        </p:nvCxnSpPr>
        <p:spPr>
          <a:xfrm>
            <a:off x="2537850" y="342200"/>
            <a:ext cx="3800700" cy="796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/>
        </p:nvSpPr>
        <p:spPr>
          <a:xfrm>
            <a:off x="2382775" y="445025"/>
            <a:ext cx="8068500" cy="9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La blockchain, al desnudo</a:t>
            </a:r>
            <a:endParaRPr sz="3000"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00050"/>
            <a:ext cx="9144000" cy="304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 txBox="1"/>
          <p:nvPr/>
        </p:nvSpPr>
        <p:spPr>
          <a:xfrm>
            <a:off x="624450" y="279375"/>
            <a:ext cx="8520600" cy="11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Empecemos por preguntarnos: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								</a:t>
            </a:r>
            <a:r>
              <a:rPr lang="en-GB" sz="2200"/>
              <a:t>¿Por qué existe la blockchain?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¿Qué problema está solucionando?</a:t>
            </a:r>
            <a:endParaRPr sz="2200"/>
          </a:p>
        </p:txBody>
      </p:sp>
      <p:sp>
        <p:nvSpPr>
          <p:cNvPr id="88" name="Google Shape;88;p17"/>
          <p:cNvSpPr txBox="1"/>
          <p:nvPr/>
        </p:nvSpPr>
        <p:spPr>
          <a:xfrm>
            <a:off x="542275" y="4338300"/>
            <a:ext cx="2333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Source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6750" y="2331175"/>
            <a:ext cx="3643600" cy="193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3648" y="2056324"/>
            <a:ext cx="1852953" cy="228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513" y="7606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3603675" y="297275"/>
            <a:ext cx="2538900" cy="8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La solución</a:t>
            </a:r>
            <a:endParaRPr sz="3000"/>
          </a:p>
        </p:txBody>
      </p:sp>
      <p:sp>
        <p:nvSpPr>
          <p:cNvPr id="98" name="Google Shape;98;p18"/>
          <p:cNvSpPr txBox="1"/>
          <p:nvPr/>
        </p:nvSpPr>
        <p:spPr>
          <a:xfrm>
            <a:off x="2661525" y="4389975"/>
            <a:ext cx="44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“Sed vuestro propio banco”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/>
        </p:nvSpPr>
        <p:spPr>
          <a:xfrm>
            <a:off x="753500" y="379500"/>
            <a:ext cx="55857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No confundir con...</a:t>
            </a:r>
            <a:endParaRPr sz="3000"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4085" y="1445452"/>
            <a:ext cx="5301969" cy="284243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p19"/>
          <p:cNvCxnSpPr/>
          <p:nvPr/>
        </p:nvCxnSpPr>
        <p:spPr>
          <a:xfrm flipH="1" rot="10800000">
            <a:off x="2670000" y="1452675"/>
            <a:ext cx="5585700" cy="29520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9"/>
          <p:cNvCxnSpPr/>
          <p:nvPr/>
        </p:nvCxnSpPr>
        <p:spPr>
          <a:xfrm rot="10800000">
            <a:off x="2670000" y="1390708"/>
            <a:ext cx="5585700" cy="29520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9"/>
          <p:cNvSpPr txBox="1"/>
          <p:nvPr/>
        </p:nvSpPr>
        <p:spPr>
          <a:xfrm>
            <a:off x="753500" y="1474100"/>
            <a:ext cx="639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😂</a:t>
            </a:r>
            <a:endParaRPr sz="3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07600"/>
            <a:ext cx="8520600" cy="35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La blockchain es la respuesta a estas preguntas: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i="1" lang="en-GB">
                <a:solidFill>
                  <a:srgbClr val="111111"/>
                </a:solidFill>
              </a:rPr>
              <a:t>¿Cómo podemos prescindir del intermediario?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i="1" lang="en-GB">
                <a:solidFill>
                  <a:srgbClr val="111111"/>
                </a:solidFill>
              </a:rPr>
              <a:t>¿Cómo podemos mantener un registro entre nosotros?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6350" y="1774750"/>
            <a:ext cx="4021625" cy="31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9211" y="3232875"/>
            <a:ext cx="575908" cy="57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p20"/>
          <p:cNvCxnSpPr/>
          <p:nvPr/>
        </p:nvCxnSpPr>
        <p:spPr>
          <a:xfrm>
            <a:off x="3967663" y="3150675"/>
            <a:ext cx="819000" cy="737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20"/>
          <p:cNvCxnSpPr/>
          <p:nvPr/>
        </p:nvCxnSpPr>
        <p:spPr>
          <a:xfrm flipH="1" rot="10800000">
            <a:off x="3931682" y="3161325"/>
            <a:ext cx="891000" cy="715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1"/>
          <p:cNvSpPr txBox="1"/>
          <p:nvPr/>
        </p:nvSpPr>
        <p:spPr>
          <a:xfrm>
            <a:off x="924750" y="445025"/>
            <a:ext cx="6869100" cy="9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Calcular el sello o minar</a:t>
            </a:r>
            <a:endParaRPr sz="2400"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2100" y="1595225"/>
            <a:ext cx="2242799" cy="207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34025"/>
            <a:ext cx="5176101" cy="2644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/>
          <p:nvPr/>
        </p:nvSpPr>
        <p:spPr>
          <a:xfrm>
            <a:off x="4458650" y="3887100"/>
            <a:ext cx="45210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 incentiva que los participantes aseguren la red con un reward por sello descubierto</a:t>
            </a:r>
            <a:endParaRPr/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988950"/>
            <a:ext cx="1739100" cy="93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